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Poppins Bold" charset="1" panose="02000000000000000000"/>
      <p:regular r:id="rId18"/>
    </p:embeddedFont>
    <p:embeddedFont>
      <p:font typeface="Poppins" charset="1" panose="00000500000000000000"/>
      <p:regular r:id="rId22"/>
    </p:embeddedFont>
    <p:embeddedFont>
      <p:font typeface="Poppins Light Bold" charset="1" panose="02000000000000000000"/>
      <p:regular r:id="rId23"/>
    </p:embeddedFont>
    <p:embeddedFont>
      <p:font typeface="Poppins Ultra-Bold" charset="1" panose="00000900000000000000"/>
      <p:regular r:id="rId24"/>
    </p:embeddedFont>
    <p:embeddedFont>
      <p:font typeface="Poppins Light" charset="1" panose="02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notesMasters/notesMaster1.xml" Type="http://schemas.openxmlformats.org/officeDocument/2006/relationships/notesMaster"/><Relationship Id="rId2" Target="presProps.xml" Type="http://schemas.openxmlformats.org/officeDocument/2006/relationships/presProps"/><Relationship Id="rId20" Target="theme/theme2.xml" Type="http://schemas.openxmlformats.org/officeDocument/2006/relationships/theme"/><Relationship Id="rId21" Target="notesSlides/notesSlide1.xml" Type="http://schemas.openxmlformats.org/officeDocument/2006/relationships/notes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Slides/notesSlide2.xml" Type="http://schemas.openxmlformats.org/officeDocument/2006/relationships/notesSlide"/><Relationship Id="rId27" Target="notesSlides/notesSlide3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https://revexp.lacontroller.app/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https://revexp.lacontroller.app/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https://revexp.lacontroller.app/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0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89126" y="-1836080"/>
            <a:ext cx="19959177" cy="13318214"/>
          </a:xfrm>
          <a:custGeom>
            <a:avLst/>
            <a:gdLst/>
            <a:ahLst/>
            <a:cxnLst/>
            <a:rect r="r" b="b" t="t" l="l"/>
            <a:pathLst>
              <a:path h="13318214" w="19959177">
                <a:moveTo>
                  <a:pt x="0" y="0"/>
                </a:moveTo>
                <a:lnTo>
                  <a:pt x="19959177" y="0"/>
                </a:lnTo>
                <a:lnTo>
                  <a:pt x="19959177" y="13318214"/>
                </a:lnTo>
                <a:lnTo>
                  <a:pt x="0" y="1331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8975" y="-441977"/>
            <a:ext cx="20385950" cy="11170955"/>
            <a:chOff x="0" y="0"/>
            <a:chExt cx="5369139" cy="29421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9139" cy="2942144"/>
            </a:xfrm>
            <a:custGeom>
              <a:avLst/>
              <a:gdLst/>
              <a:ahLst/>
              <a:cxnLst/>
              <a:rect r="r" b="b" t="t" l="l"/>
              <a:pathLst>
                <a:path h="2942144" w="5369139">
                  <a:moveTo>
                    <a:pt x="0" y="0"/>
                  </a:moveTo>
                  <a:lnTo>
                    <a:pt x="5369139" y="0"/>
                  </a:lnTo>
                  <a:lnTo>
                    <a:pt x="5369139" y="2942144"/>
                  </a:lnTo>
                  <a:lnTo>
                    <a:pt x="0" y="2942144"/>
                  </a:lnTo>
                  <a:close/>
                </a:path>
              </a:pathLst>
            </a:custGeom>
            <a:solidFill>
              <a:srgbClr val="06094B">
                <a:alpha val="7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369139" cy="29802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38339" y="8068005"/>
            <a:ext cx="7304246" cy="1824397"/>
          </a:xfrm>
          <a:custGeom>
            <a:avLst/>
            <a:gdLst/>
            <a:ahLst/>
            <a:cxnLst/>
            <a:rect r="r" b="b" t="t" l="l"/>
            <a:pathLst>
              <a:path h="1824397" w="7304246">
                <a:moveTo>
                  <a:pt x="0" y="0"/>
                </a:moveTo>
                <a:lnTo>
                  <a:pt x="7304246" y="0"/>
                </a:lnTo>
                <a:lnTo>
                  <a:pt x="7304246" y="1824397"/>
                </a:lnTo>
                <a:lnTo>
                  <a:pt x="0" y="1824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68577" y="3499387"/>
            <a:ext cx="15550846" cy="2761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2"/>
              </a:lnSpc>
            </a:pPr>
            <a:r>
              <a:rPr lang="en-US" sz="9956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CD8 LEGISLATIVE UPDATES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996125"/>
            <a:ext cx="9144000" cy="5143500"/>
          </a:xfrm>
          <a:custGeom>
            <a:avLst/>
            <a:gdLst/>
            <a:ahLst/>
            <a:cxnLst/>
            <a:rect r="r" b="b" t="t" l="l"/>
            <a:pathLst>
              <a:path h="5143500" w="91440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03963"/>
            <a:ext cx="6442880" cy="3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LOS ANGELES CITY</a:t>
            </a: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budget FY26-27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85094" y="491682"/>
            <a:ext cx="10388054" cy="109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u="sng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MAKE YOUR VOICE HEARD!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84942" y="1109498"/>
            <a:ext cx="9943356" cy="12158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9"/>
              </a:lnSpc>
            </a:pPr>
          </a:p>
          <a:p>
            <a:pPr algn="l" marL="2328471" indent="-776157" lvl="2">
              <a:lnSpc>
                <a:spcPts val="7549"/>
              </a:lnSpc>
              <a:buFont typeface="Arial"/>
              <a:buChar char="⚬"/>
            </a:pP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1</a:t>
            </a: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st</a:t>
            </a: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 Budget Hearing: April</a:t>
            </a:r>
          </a:p>
          <a:p>
            <a:pPr algn="l">
              <a:lnSpc>
                <a:spcPts val="7549"/>
              </a:lnSpc>
            </a:pPr>
          </a:p>
          <a:p>
            <a:pPr algn="l" marL="2328471" indent="-776157" lvl="2">
              <a:lnSpc>
                <a:spcPts val="7549"/>
              </a:lnSpc>
              <a:buFont typeface="Arial"/>
              <a:buChar char="⚬"/>
            </a:pP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Hearings from</a:t>
            </a: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7549"/>
              </a:lnSpc>
            </a:pP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       Late April</a:t>
            </a: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 - Early May</a:t>
            </a:r>
          </a:p>
          <a:p>
            <a:pPr algn="l">
              <a:lnSpc>
                <a:spcPts val="7549"/>
              </a:lnSpc>
            </a:pPr>
          </a:p>
          <a:p>
            <a:pPr algn="l" marL="2328471" indent="-776157" lvl="2">
              <a:lnSpc>
                <a:spcPts val="7549"/>
              </a:lnSpc>
              <a:buFont typeface="Arial"/>
              <a:buChar char="⚬"/>
            </a:pPr>
            <a:r>
              <a:rPr lang="en-US" sz="5392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Exact Dates TBD </a:t>
            </a:r>
          </a:p>
          <a:p>
            <a:pPr algn="l">
              <a:lnSpc>
                <a:spcPts val="7549"/>
              </a:lnSpc>
            </a:pPr>
          </a:p>
          <a:p>
            <a:pPr algn="ctr">
              <a:lnSpc>
                <a:spcPts val="7549"/>
              </a:lnSpc>
            </a:pPr>
          </a:p>
          <a:p>
            <a:pPr algn="ctr">
              <a:lnSpc>
                <a:spcPts val="4337"/>
              </a:lnSpc>
            </a:pPr>
          </a:p>
          <a:p>
            <a:pPr algn="ctr">
              <a:lnSpc>
                <a:spcPts val="8672"/>
              </a:lnSpc>
            </a:pPr>
          </a:p>
          <a:p>
            <a:pPr algn="ctr">
              <a:lnSpc>
                <a:spcPts val="8448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367262"/>
            <a:ext cx="9963347" cy="8365304"/>
          </a:xfrm>
          <a:custGeom>
            <a:avLst/>
            <a:gdLst/>
            <a:ahLst/>
            <a:cxnLst/>
            <a:rect r="r" b="b" t="t" l="l"/>
            <a:pathLst>
              <a:path h="8365304" w="9963347">
                <a:moveTo>
                  <a:pt x="0" y="0"/>
                </a:moveTo>
                <a:lnTo>
                  <a:pt x="9963347" y="0"/>
                </a:lnTo>
                <a:lnTo>
                  <a:pt x="9963347" y="8365304"/>
                </a:lnTo>
                <a:lnTo>
                  <a:pt x="0" y="8365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148" r="-47319" b="-338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888571"/>
            <a:ext cx="6442880" cy="3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LOS ANGELES CITY</a:t>
            </a: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budget FY26-27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211402" y="230610"/>
            <a:ext cx="13012707" cy="936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u="sng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COMMUNITY IMPACT STATEMENTS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63347" y="711214"/>
            <a:ext cx="8288669" cy="8759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1"/>
              </a:lnSpc>
            </a:pPr>
          </a:p>
          <a:p>
            <a:pPr algn="l" marL="777731" indent="-388865" lvl="1">
              <a:lnSpc>
                <a:spcPts val="5043"/>
              </a:lnSpc>
              <a:buFont typeface="Arial"/>
              <a:buChar char="•"/>
            </a:pPr>
            <a:r>
              <a:rPr lang="en-US" sz="3602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Official Position of the Neighborhood Council on Council Items </a:t>
            </a:r>
          </a:p>
          <a:p>
            <a:pPr algn="l">
              <a:lnSpc>
                <a:spcPts val="5043"/>
              </a:lnSpc>
            </a:pPr>
          </a:p>
          <a:p>
            <a:pPr algn="l" marL="755884" indent="-377942" lvl="1">
              <a:lnSpc>
                <a:spcPts val="4901"/>
              </a:lnSpc>
              <a:buFont typeface="Arial"/>
              <a:buChar char="•"/>
            </a:pPr>
            <a:r>
              <a:rPr lang="en-US" sz="3501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Budget will have its own Council File Number to Track and submit comments to </a:t>
            </a:r>
          </a:p>
          <a:p>
            <a:pPr algn="l">
              <a:lnSpc>
                <a:spcPts val="4901"/>
              </a:lnSpc>
            </a:pPr>
          </a:p>
          <a:p>
            <a:pPr algn="l" marL="755884" indent="-377942" lvl="1">
              <a:lnSpc>
                <a:spcPts val="4901"/>
              </a:lnSpc>
              <a:buFont typeface="Arial"/>
              <a:buChar char="•"/>
            </a:pPr>
            <a:r>
              <a:rPr lang="en-US" sz="3501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Determine if you support or are against certain items in the budget</a:t>
            </a:r>
          </a:p>
          <a:p>
            <a:pPr algn="l">
              <a:lnSpc>
                <a:spcPts val="4901"/>
              </a:lnSpc>
            </a:pPr>
          </a:p>
          <a:p>
            <a:pPr algn="l" marL="755884" indent="-377942" lvl="1">
              <a:lnSpc>
                <a:spcPts val="4901"/>
              </a:lnSpc>
              <a:buFont typeface="Arial"/>
              <a:buChar char="•"/>
            </a:pPr>
            <a:r>
              <a:rPr lang="en-US" sz="3501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Ensure</a:t>
            </a:r>
            <a:r>
              <a:rPr lang="en-US" sz="3501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 consideration of priorites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3538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t="0" r="-22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8975" y="-655091"/>
            <a:ext cx="20385950" cy="11170955"/>
            <a:chOff x="0" y="0"/>
            <a:chExt cx="5369139" cy="29421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9139" cy="2942144"/>
            </a:xfrm>
            <a:custGeom>
              <a:avLst/>
              <a:gdLst/>
              <a:ahLst/>
              <a:cxnLst/>
              <a:rect r="r" b="b" t="t" l="l"/>
              <a:pathLst>
                <a:path h="2942144" w="5369139">
                  <a:moveTo>
                    <a:pt x="0" y="0"/>
                  </a:moveTo>
                  <a:lnTo>
                    <a:pt x="5369139" y="0"/>
                  </a:lnTo>
                  <a:lnTo>
                    <a:pt x="5369139" y="2942144"/>
                  </a:lnTo>
                  <a:lnTo>
                    <a:pt x="0" y="2942144"/>
                  </a:lnTo>
                  <a:close/>
                </a:path>
              </a:pathLst>
            </a:custGeom>
            <a:solidFill>
              <a:srgbClr val="06094B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369139" cy="29802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15399" y="3868209"/>
            <a:ext cx="16350126" cy="1376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06"/>
              </a:lnSpc>
            </a:pPr>
            <a:r>
              <a:rPr lang="en-US" sz="10306" spc="-257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QUESTIONS?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338339" y="8068005"/>
            <a:ext cx="7304246" cy="1824397"/>
          </a:xfrm>
          <a:custGeom>
            <a:avLst/>
            <a:gdLst/>
            <a:ahLst/>
            <a:cxnLst/>
            <a:rect r="r" b="b" t="t" l="l"/>
            <a:pathLst>
              <a:path h="1824397" w="7304246">
                <a:moveTo>
                  <a:pt x="0" y="0"/>
                </a:moveTo>
                <a:lnTo>
                  <a:pt x="7304246" y="0"/>
                </a:lnTo>
                <a:lnTo>
                  <a:pt x="7304246" y="1824397"/>
                </a:lnTo>
                <a:lnTo>
                  <a:pt x="0" y="182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3538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t="0" r="-22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8975" y="-655091"/>
            <a:ext cx="20385950" cy="11170955"/>
            <a:chOff x="0" y="0"/>
            <a:chExt cx="5369139" cy="29421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9139" cy="2942144"/>
            </a:xfrm>
            <a:custGeom>
              <a:avLst/>
              <a:gdLst/>
              <a:ahLst/>
              <a:cxnLst/>
              <a:rect r="r" b="b" t="t" l="l"/>
              <a:pathLst>
                <a:path h="2942144" w="5369139">
                  <a:moveTo>
                    <a:pt x="0" y="0"/>
                  </a:moveTo>
                  <a:lnTo>
                    <a:pt x="5369139" y="0"/>
                  </a:lnTo>
                  <a:lnTo>
                    <a:pt x="5369139" y="2942144"/>
                  </a:lnTo>
                  <a:lnTo>
                    <a:pt x="0" y="2942144"/>
                  </a:lnTo>
                  <a:close/>
                </a:path>
              </a:pathLst>
            </a:custGeom>
            <a:solidFill>
              <a:srgbClr val="06094B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369139" cy="29802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-535153" y="3070139"/>
            <a:ext cx="19358306" cy="3787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72"/>
              </a:lnSpc>
            </a:pPr>
            <a:r>
              <a:rPr lang="en-US" sz="7921" spc="-198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RENT STABILIZATION </a:t>
            </a:r>
          </a:p>
          <a:p>
            <a:pPr algn="ctr">
              <a:lnSpc>
                <a:spcPts val="8872"/>
              </a:lnSpc>
            </a:pPr>
            <a:r>
              <a:rPr lang="en-US" sz="7921" spc="-198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ORDINANCE</a:t>
            </a:r>
          </a:p>
          <a:p>
            <a:pPr algn="ctr">
              <a:lnSpc>
                <a:spcPts val="14729"/>
              </a:lnSpc>
            </a:pPr>
            <a:r>
              <a:rPr lang="en-US" sz="8321" spc="-208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(RSO)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338339" y="8068005"/>
            <a:ext cx="7304246" cy="1824397"/>
          </a:xfrm>
          <a:custGeom>
            <a:avLst/>
            <a:gdLst/>
            <a:ahLst/>
            <a:cxnLst/>
            <a:rect r="r" b="b" t="t" l="l"/>
            <a:pathLst>
              <a:path h="1824397" w="7304246">
                <a:moveTo>
                  <a:pt x="0" y="0"/>
                </a:moveTo>
                <a:lnTo>
                  <a:pt x="7304246" y="0"/>
                </a:lnTo>
                <a:lnTo>
                  <a:pt x="7304246" y="1824397"/>
                </a:lnTo>
                <a:lnTo>
                  <a:pt x="0" y="182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9662037"/>
            <a:ext cx="16230600" cy="0"/>
          </a:xfrm>
          <a:prstGeom prst="line">
            <a:avLst/>
          </a:prstGeom>
          <a:ln cap="flat" w="38100">
            <a:solidFill>
              <a:srgbClr val="0609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957783" y="1140723"/>
            <a:ext cx="6486851" cy="8521315"/>
          </a:xfrm>
          <a:custGeom>
            <a:avLst/>
            <a:gdLst/>
            <a:ahLst/>
            <a:cxnLst/>
            <a:rect r="r" b="b" t="t" l="l"/>
            <a:pathLst>
              <a:path h="8521315" w="6486851">
                <a:moveTo>
                  <a:pt x="0" y="0"/>
                </a:moveTo>
                <a:lnTo>
                  <a:pt x="6486851" y="0"/>
                </a:lnTo>
                <a:lnTo>
                  <a:pt x="6486851" y="8521314"/>
                </a:lnTo>
                <a:lnTo>
                  <a:pt x="0" y="8521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3198" y="2690536"/>
            <a:ext cx="11243683" cy="4801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7615" indent="-368807" lvl="1">
              <a:lnSpc>
                <a:spcPts val="4783"/>
              </a:lnSpc>
              <a:buFont typeface="Arial"/>
              <a:buChar char="•"/>
            </a:pP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Caps rent increases for applicable building</a:t>
            </a: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4783"/>
              </a:lnSpc>
            </a:pPr>
          </a:p>
          <a:p>
            <a:pPr algn="l" marL="737615" indent="-368807" lvl="1">
              <a:lnSpc>
                <a:spcPts val="4783"/>
              </a:lnSpc>
              <a:buFont typeface="Arial"/>
              <a:buChar char="•"/>
            </a:pP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Provides Required Relocation Assistance for tenants </a:t>
            </a:r>
          </a:p>
          <a:p>
            <a:pPr algn="l">
              <a:lnSpc>
                <a:spcPts val="4783"/>
              </a:lnSpc>
            </a:pPr>
          </a:p>
          <a:p>
            <a:pPr algn="l" marL="737615" indent="-368807" lvl="1">
              <a:lnSpc>
                <a:spcPts val="4783"/>
              </a:lnSpc>
              <a:buFont typeface="Arial"/>
              <a:buChar char="•"/>
            </a:pP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 Approximately 624,000 units are covered</a:t>
            </a:r>
          </a:p>
          <a:p>
            <a:pPr algn="l" marL="1475229" indent="-491743" lvl="2">
              <a:lnSpc>
                <a:spcPts val="4783"/>
              </a:lnSpc>
              <a:buFont typeface="Arial"/>
              <a:buChar char="⚬"/>
            </a:pP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7 out 10 renters in the City live in a RSO unit</a:t>
            </a:r>
          </a:p>
          <a:p>
            <a:pPr algn="l" marL="1475229" indent="-491743" lvl="2">
              <a:lnSpc>
                <a:spcPts val="4783"/>
              </a:lnSpc>
              <a:buFont typeface="Arial"/>
              <a:buChar char="⚬"/>
            </a:pPr>
            <a:r>
              <a:rPr lang="en-US" sz="3416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Check if you qualify on Zimas.com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086792" y="-180975"/>
            <a:ext cx="10114416" cy="1698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RSO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9829396"/>
            <a:ext cx="16230600" cy="0"/>
          </a:xfrm>
          <a:prstGeom prst="line">
            <a:avLst/>
          </a:prstGeom>
          <a:ln cap="flat" w="38100">
            <a:solidFill>
              <a:srgbClr val="0609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0" y="2051475"/>
            <a:ext cx="7495972" cy="7777922"/>
          </a:xfrm>
          <a:custGeom>
            <a:avLst/>
            <a:gdLst/>
            <a:ahLst/>
            <a:cxnLst/>
            <a:rect r="r" b="b" t="t" l="l"/>
            <a:pathLst>
              <a:path h="7777922" w="7495972">
                <a:moveTo>
                  <a:pt x="0" y="0"/>
                </a:moveTo>
                <a:lnTo>
                  <a:pt x="7495972" y="0"/>
                </a:lnTo>
                <a:lnTo>
                  <a:pt x="7495972" y="7777921"/>
                </a:lnTo>
                <a:lnTo>
                  <a:pt x="0" y="777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495972" y="198661"/>
            <a:ext cx="10178666" cy="7970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3"/>
              </a:lnSpc>
            </a:pPr>
          </a:p>
          <a:p>
            <a:pPr algn="l">
              <a:lnSpc>
                <a:spcPts val="4983"/>
              </a:lnSpc>
            </a:pPr>
          </a:p>
          <a:p>
            <a:pPr algn="l">
              <a:lnSpc>
                <a:spcPts val="4983"/>
              </a:lnSpc>
            </a:pPr>
          </a:p>
          <a:p>
            <a:pPr algn="l" marL="747012" indent="-373506" lvl="1">
              <a:lnSpc>
                <a:spcPts val="4843"/>
              </a:lnSpc>
              <a:buFont typeface="Arial"/>
              <a:buChar char="•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Legislative changes and protections</a:t>
            </a: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</a:p>
          <a:p>
            <a:pPr algn="l" marL="1494024" indent="-498008" lvl="2">
              <a:lnSpc>
                <a:spcPts val="4843"/>
              </a:lnSpc>
              <a:buFont typeface="Arial"/>
              <a:buChar char="⚬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Allowable rent increase </a:t>
            </a:r>
          </a:p>
          <a:p>
            <a:pPr algn="l" marL="2241036" indent="-560259" lvl="3">
              <a:lnSpc>
                <a:spcPts val="4843"/>
              </a:lnSpc>
              <a:buFont typeface="Arial"/>
              <a:buChar char="￭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90% of CPI, but never less than 1% and never more than 4%.</a:t>
            </a:r>
          </a:p>
          <a:p>
            <a:pPr algn="l" marL="1494024" indent="-498008" lvl="2">
              <a:lnSpc>
                <a:spcPts val="4843"/>
              </a:lnSpc>
              <a:buFont typeface="Arial"/>
              <a:buChar char="⚬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Can’t make additional increases based on utilities </a:t>
            </a:r>
          </a:p>
          <a:p>
            <a:pPr algn="l">
              <a:lnSpc>
                <a:spcPts val="4843"/>
              </a:lnSpc>
            </a:pPr>
          </a:p>
          <a:p>
            <a:pPr algn="l" marL="747012" indent="-373506" lvl="1">
              <a:lnSpc>
                <a:spcPts val="4843"/>
              </a:lnSpc>
              <a:buFont typeface="Arial"/>
              <a:buChar char="•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Currently, RSO units can only be raised 3% until JUNE 30, 2027</a:t>
            </a:r>
          </a:p>
          <a:p>
            <a:pPr algn="l" marL="1494024" indent="-498008" lvl="2">
              <a:lnSpc>
                <a:spcPts val="4843"/>
              </a:lnSpc>
              <a:buFont typeface="Arial"/>
              <a:buChar char="⚬"/>
            </a:pPr>
            <a:r>
              <a:rPr lang="en-US" sz="3459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Recalculation for July 2027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257731" y="-180975"/>
            <a:ext cx="18803463" cy="1560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54"/>
              </a:lnSpc>
              <a:spcBef>
                <a:spcPct val="0"/>
              </a:spcBef>
            </a:pPr>
            <a:r>
              <a:rPr lang="en-US" sz="911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ACTIVE CHANGES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09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48975" y="-441977"/>
            <a:ext cx="20385950" cy="11170955"/>
            <a:chOff x="0" y="0"/>
            <a:chExt cx="5369139" cy="29421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69139" cy="2942144"/>
            </a:xfrm>
            <a:custGeom>
              <a:avLst/>
              <a:gdLst/>
              <a:ahLst/>
              <a:cxnLst/>
              <a:rect r="r" b="b" t="t" l="l"/>
              <a:pathLst>
                <a:path h="2942144" w="5369139">
                  <a:moveTo>
                    <a:pt x="0" y="0"/>
                  </a:moveTo>
                  <a:lnTo>
                    <a:pt x="5369139" y="0"/>
                  </a:lnTo>
                  <a:lnTo>
                    <a:pt x="5369139" y="2942144"/>
                  </a:lnTo>
                  <a:lnTo>
                    <a:pt x="0" y="2942144"/>
                  </a:lnTo>
                  <a:close/>
                </a:path>
              </a:pathLst>
            </a:custGeom>
            <a:solidFill>
              <a:srgbClr val="06094B">
                <a:alpha val="8078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369139" cy="29802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4034826" y="-3269943"/>
            <a:ext cx="22442919" cy="14952595"/>
          </a:xfrm>
          <a:custGeom>
            <a:avLst/>
            <a:gdLst/>
            <a:ahLst/>
            <a:cxnLst/>
            <a:rect r="r" b="b" t="t" l="l"/>
            <a:pathLst>
              <a:path h="14952595" w="22442919">
                <a:moveTo>
                  <a:pt x="0" y="0"/>
                </a:moveTo>
                <a:lnTo>
                  <a:pt x="22442919" y="0"/>
                </a:lnTo>
                <a:lnTo>
                  <a:pt x="22442919" y="14952594"/>
                </a:lnTo>
                <a:lnTo>
                  <a:pt x="0" y="14952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38339" y="8068005"/>
            <a:ext cx="7304246" cy="1824397"/>
          </a:xfrm>
          <a:custGeom>
            <a:avLst/>
            <a:gdLst/>
            <a:ahLst/>
            <a:cxnLst/>
            <a:rect r="r" b="b" t="t" l="l"/>
            <a:pathLst>
              <a:path h="1824397" w="7304246">
                <a:moveTo>
                  <a:pt x="0" y="0"/>
                </a:moveTo>
                <a:lnTo>
                  <a:pt x="7304246" y="0"/>
                </a:lnTo>
                <a:lnTo>
                  <a:pt x="7304246" y="1824397"/>
                </a:lnTo>
                <a:lnTo>
                  <a:pt x="0" y="1824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68577" y="3138822"/>
            <a:ext cx="15550846" cy="2761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2"/>
              </a:lnSpc>
            </a:pPr>
            <a:r>
              <a:rPr lang="en-US" sz="9956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BANNING PRETEXTUAL STOP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8577" y="1143000"/>
            <a:ext cx="15550846" cy="1399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2"/>
              </a:lnSpc>
            </a:pPr>
            <a:r>
              <a:rPr lang="en-US" sz="9956" u="sng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CD8 POLICY PRIORITY: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9004881"/>
            <a:ext cx="16230600" cy="0"/>
          </a:xfrm>
          <a:prstGeom prst="line">
            <a:avLst/>
          </a:prstGeom>
          <a:ln cap="flat" w="38100">
            <a:solidFill>
              <a:srgbClr val="0609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548743" y="2133067"/>
            <a:ext cx="8672557" cy="4834951"/>
          </a:xfrm>
          <a:custGeom>
            <a:avLst/>
            <a:gdLst/>
            <a:ahLst/>
            <a:cxnLst/>
            <a:rect r="r" b="b" t="t" l="l"/>
            <a:pathLst>
              <a:path h="4834951" w="8672557">
                <a:moveTo>
                  <a:pt x="0" y="0"/>
                </a:moveTo>
                <a:lnTo>
                  <a:pt x="8672557" y="0"/>
                </a:lnTo>
                <a:lnTo>
                  <a:pt x="8672557" y="4834951"/>
                </a:lnTo>
                <a:lnTo>
                  <a:pt x="0" y="483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45416" y="802440"/>
            <a:ext cx="8971056" cy="1330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68"/>
              </a:lnSpc>
            </a:pPr>
            <a:r>
              <a:rPr lang="en-US" sz="7763" u="sng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PRETEXTUAL STOPS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1265" y="1049461"/>
            <a:ext cx="8952735" cy="5918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0"/>
              </a:lnSpc>
            </a:pPr>
          </a:p>
          <a:p>
            <a:pPr algn="l">
              <a:lnSpc>
                <a:spcPts val="5320"/>
              </a:lnSpc>
            </a:pP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6094B"/>
                </a:solidFill>
                <a:latin typeface="Poppins"/>
                <a:ea typeface="Poppins"/>
                <a:cs typeface="Poppins"/>
                <a:sym typeface="Poppins"/>
              </a:rPr>
              <a:t>Pre-textual stops are like </a:t>
            </a:r>
            <a:r>
              <a:rPr lang="en-US" b="true" sz="3800">
                <a:solidFill>
                  <a:srgbClr val="06094B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</a:t>
            </a:r>
            <a:r>
              <a:rPr lang="en-US" b="true" sz="3800">
                <a:solidFill>
                  <a:srgbClr val="06094B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riving stop and frisks</a:t>
            </a:r>
          </a:p>
          <a:p>
            <a:pPr algn="l" marL="1640841" indent="-546947" lvl="2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officers use minor traffic  violations to look for a more serious crime unrelated to the stop </a:t>
            </a:r>
          </a:p>
          <a:p>
            <a:pPr algn="l">
              <a:lnSpc>
                <a:spcPts val="479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E4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9277350"/>
            <a:ext cx="16230600" cy="0"/>
          </a:xfrm>
          <a:prstGeom prst="line">
            <a:avLst/>
          </a:prstGeom>
          <a:ln cap="flat" w="38100">
            <a:solidFill>
              <a:srgbClr val="0609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58759" y="1639543"/>
            <a:ext cx="8885241" cy="6508439"/>
          </a:xfrm>
          <a:custGeom>
            <a:avLst/>
            <a:gdLst/>
            <a:ahLst/>
            <a:cxnLst/>
            <a:rect r="r" b="b" t="t" l="l"/>
            <a:pathLst>
              <a:path h="6508439" w="8885241">
                <a:moveTo>
                  <a:pt x="0" y="0"/>
                </a:moveTo>
                <a:lnTo>
                  <a:pt x="8885241" y="0"/>
                </a:lnTo>
                <a:lnTo>
                  <a:pt x="8885241" y="6508439"/>
                </a:lnTo>
                <a:lnTo>
                  <a:pt x="0" y="6508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85632" y="-44293"/>
            <a:ext cx="4127489" cy="1072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3"/>
              </a:lnSpc>
            </a:pPr>
            <a:r>
              <a:rPr lang="en-US" sz="6316" u="sng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Disparities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1200564"/>
            <a:ext cx="8782962" cy="8392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7628" indent="-398814" lvl="1">
              <a:lnSpc>
                <a:spcPts val="5172"/>
              </a:lnSpc>
              <a:buFont typeface="Arial"/>
              <a:buChar char="•"/>
            </a:pP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Hispanic/Latino and Black/African American Drivers are far more likely to be pulled over pre-textually</a:t>
            </a:r>
          </a:p>
          <a:p>
            <a:pPr algn="l" marL="1595256" indent="-531752" lvl="2">
              <a:lnSpc>
                <a:spcPts val="5172"/>
              </a:lnSpc>
              <a:buFont typeface="Arial"/>
              <a:buChar char="⚬"/>
            </a:pP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70.3% of all traffic stops </a:t>
            </a:r>
          </a:p>
          <a:p>
            <a:pPr algn="l" marL="1595256" indent="-531752" lvl="2">
              <a:lnSpc>
                <a:spcPts val="5172"/>
              </a:lnSpc>
              <a:buFont typeface="Arial"/>
              <a:buChar char="⚬"/>
            </a:pP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86.9% of all pre-textual stops</a:t>
            </a:r>
          </a:p>
          <a:p>
            <a:pPr algn="l">
              <a:lnSpc>
                <a:spcPts val="5172"/>
              </a:lnSpc>
            </a:pPr>
          </a:p>
          <a:p>
            <a:pPr algn="l" marL="797628" indent="-398814" lvl="1">
              <a:lnSpc>
                <a:spcPts val="5172"/>
              </a:lnSpc>
              <a:buFont typeface="Arial"/>
              <a:buChar char="•"/>
            </a:pP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2025, </a:t>
            </a: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67.7% of Pre-textual Stops found nothing </a:t>
            </a:r>
          </a:p>
          <a:p>
            <a:pPr algn="l">
              <a:lnSpc>
                <a:spcPts val="5172"/>
              </a:lnSpc>
            </a:pPr>
          </a:p>
          <a:p>
            <a:pPr algn="l" marL="797628" indent="-398814" lvl="1">
              <a:lnSpc>
                <a:spcPts val="5172"/>
              </a:lnSpc>
              <a:buFont typeface="Arial"/>
              <a:buChar char="•"/>
            </a:pP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CD8 has 3</a:t>
            </a: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rd</a:t>
            </a:r>
            <a:r>
              <a:rPr lang="en-US" sz="3694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 highest amount of Pre-textual stops in the city</a:t>
            </a:r>
          </a:p>
          <a:p>
            <a:pPr algn="l">
              <a:lnSpc>
                <a:spcPts val="5172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23742" y="-76074"/>
            <a:ext cx="24492629" cy="10554097"/>
          </a:xfrm>
          <a:custGeom>
            <a:avLst/>
            <a:gdLst/>
            <a:ahLst/>
            <a:cxnLst/>
            <a:rect r="r" b="b" t="t" l="l"/>
            <a:pathLst>
              <a:path h="10554097" w="24492629">
                <a:moveTo>
                  <a:pt x="0" y="0"/>
                </a:moveTo>
                <a:lnTo>
                  <a:pt x="24492630" y="0"/>
                </a:lnTo>
                <a:lnTo>
                  <a:pt x="24492630" y="10554097"/>
                </a:lnTo>
                <a:lnTo>
                  <a:pt x="0" y="1055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8975" y="-76074"/>
            <a:ext cx="20385950" cy="11170955"/>
            <a:chOff x="0" y="0"/>
            <a:chExt cx="5369139" cy="29421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69139" cy="2942144"/>
            </a:xfrm>
            <a:custGeom>
              <a:avLst/>
              <a:gdLst/>
              <a:ahLst/>
              <a:cxnLst/>
              <a:rect r="r" b="b" t="t" l="l"/>
              <a:pathLst>
                <a:path h="2942144" w="5369139">
                  <a:moveTo>
                    <a:pt x="0" y="0"/>
                  </a:moveTo>
                  <a:lnTo>
                    <a:pt x="5369139" y="0"/>
                  </a:lnTo>
                  <a:lnTo>
                    <a:pt x="5369139" y="2942144"/>
                  </a:lnTo>
                  <a:lnTo>
                    <a:pt x="0" y="2942144"/>
                  </a:lnTo>
                  <a:close/>
                </a:path>
              </a:pathLst>
            </a:custGeom>
            <a:solidFill>
              <a:srgbClr val="06094B">
                <a:alpha val="6784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369139" cy="29802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5338339" y="8068005"/>
            <a:ext cx="7304246" cy="1824397"/>
          </a:xfrm>
          <a:custGeom>
            <a:avLst/>
            <a:gdLst/>
            <a:ahLst/>
            <a:cxnLst/>
            <a:rect r="r" b="b" t="t" l="l"/>
            <a:pathLst>
              <a:path h="1824397" w="7304246">
                <a:moveTo>
                  <a:pt x="0" y="0"/>
                </a:moveTo>
                <a:lnTo>
                  <a:pt x="7304246" y="0"/>
                </a:lnTo>
                <a:lnTo>
                  <a:pt x="7304246" y="1824397"/>
                </a:lnTo>
                <a:lnTo>
                  <a:pt x="0" y="182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15399" y="2662154"/>
            <a:ext cx="16350126" cy="3472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6"/>
              </a:lnSpc>
            </a:pPr>
            <a:r>
              <a:rPr lang="en-US" sz="9006" spc="-225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HOW TO GET INVOLVED IN THE CITY </a:t>
            </a:r>
            <a:r>
              <a:rPr lang="en-US" b="true" sz="9006" spc="-225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BUDGET</a:t>
            </a:r>
          </a:p>
          <a:p>
            <a:pPr algn="ctr">
              <a:lnSpc>
                <a:spcPts val="9006"/>
              </a:lnSpc>
            </a:pPr>
            <a:r>
              <a:rPr lang="en-US" b="true" sz="9006" spc="-225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FY 26-27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66031" y="7207396"/>
            <a:ext cx="15955938" cy="860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7"/>
              </a:lnSpc>
              <a:spcBef>
                <a:spcPct val="0"/>
              </a:spcBef>
            </a:pPr>
            <a:r>
              <a:rPr lang="en-US" b="true" sz="6507" spc="-162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FY BEGINS JULY 1ST AND ENDS JUNE 30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9004881"/>
            <a:ext cx="16230600" cy="0"/>
          </a:xfrm>
          <a:prstGeom prst="line">
            <a:avLst/>
          </a:prstGeom>
          <a:ln cap="flat" w="38100">
            <a:solidFill>
              <a:srgbClr val="0609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9343092"/>
            <a:ext cx="5257661" cy="3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LOS ANGELES CITY</a:t>
            </a:r>
            <a:r>
              <a:rPr lang="en-US" sz="23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 budget FY26-27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3401" y="1322072"/>
            <a:ext cx="16801198" cy="7505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November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Departments will submit budgets to Mayor and CAO for FY requests</a:t>
            </a:r>
          </a:p>
          <a:p>
            <a:pPr algn="l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March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The Mayor’s office, CAO and CLA will meet with Council Offices and Depts to review budget requests</a:t>
            </a:r>
          </a:p>
          <a:p>
            <a:pPr algn="l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April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Mayor presents the proposed budget to City </a:t>
            </a:r>
          </a:p>
          <a:p>
            <a:pPr algn="l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April/May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Budget Hearings Departments present their budget requests to B&amp;F cmte.</a:t>
            </a:r>
          </a:p>
          <a:p>
            <a:pPr algn="l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May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CLA presents budget modifications to Council </a:t>
            </a:r>
          </a:p>
          <a:p>
            <a:pPr algn="l">
              <a:lnSpc>
                <a:spcPts val="4228"/>
              </a:lnSpc>
            </a:pPr>
          </a:p>
          <a:p>
            <a:pPr algn="l" marL="652122" indent="-326061" lvl="1">
              <a:lnSpc>
                <a:spcPts val="4228"/>
              </a:lnSpc>
              <a:buFont typeface="Arial"/>
              <a:buChar char="•"/>
            </a:pPr>
            <a:r>
              <a:rPr lang="en-US" sz="3020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Late May</a:t>
            </a:r>
            <a:r>
              <a:rPr lang="en-US" sz="3020">
                <a:solidFill>
                  <a:srgbClr val="06094B"/>
                </a:solidFill>
                <a:latin typeface="Poppins Light"/>
                <a:ea typeface="Poppins Light"/>
                <a:cs typeface="Poppins Light"/>
                <a:sym typeface="Poppins Light"/>
              </a:rPr>
              <a:t>: Budget is approved by City Council and signed by Mayor</a:t>
            </a:r>
          </a:p>
          <a:p>
            <a:pPr algn="ctr">
              <a:lnSpc>
                <a:spcPts val="4228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879032" y="573121"/>
            <a:ext cx="8103414" cy="86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013">
                <a:solidFill>
                  <a:srgbClr val="06094B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BUDGET CYCLE TIMELINE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DAHCWwd4EIo</dc:identifier>
  <dcterms:modified xsi:type="dcterms:W3CDTF">2011-08-01T06:04:30Z</dcterms:modified>
  <cp:revision>1</cp:revision>
  <dc:title> 2026 NC Convening: LA City Budget</dc:title>
</cp:coreProperties>
</file>